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19"/>
  </p:notesMasterIdLst>
  <p:handoutMasterIdLst>
    <p:handoutMasterId r:id="rId20"/>
  </p:handoutMasterIdLst>
  <p:sldIdLst>
    <p:sldId id="871" r:id="rId2"/>
    <p:sldId id="915" r:id="rId3"/>
    <p:sldId id="907" r:id="rId4"/>
    <p:sldId id="908" r:id="rId5"/>
    <p:sldId id="909" r:id="rId6"/>
    <p:sldId id="910" r:id="rId7"/>
    <p:sldId id="911" r:id="rId8"/>
    <p:sldId id="912" r:id="rId9"/>
    <p:sldId id="913" r:id="rId10"/>
    <p:sldId id="914" r:id="rId11"/>
    <p:sldId id="419" r:id="rId12"/>
    <p:sldId id="702" r:id="rId13"/>
    <p:sldId id="734" r:id="rId14"/>
    <p:sldId id="757" r:id="rId15"/>
    <p:sldId id="758" r:id="rId16"/>
    <p:sldId id="759" r:id="rId17"/>
    <p:sldId id="73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FFD5"/>
    <a:srgbClr val="5F5F5F"/>
    <a:srgbClr val="66CCFF"/>
    <a:srgbClr val="FFFFCC"/>
    <a:srgbClr val="91280B"/>
    <a:srgbClr val="BE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1" autoAdjust="0"/>
    <p:restoredTop sz="86386" autoAdjust="0"/>
  </p:normalViewPr>
  <p:slideViewPr>
    <p:cSldViewPr>
      <p:cViewPr varScale="1">
        <p:scale>
          <a:sx n="137" d="100"/>
          <a:sy n="137" d="100"/>
        </p:scale>
        <p:origin x="12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3DFEAE5-D8E1-4839-9712-6666D1936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3738"/>
            <a:ext cx="4529138" cy="339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1175"/>
            <a:ext cx="5029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FF5AC3-0825-464F-8226-E04F22636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11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12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13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14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15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17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99279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5873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14766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53777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40016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70688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427964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69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A8E1-D30B-422D-AD42-E1A21B3AB1F8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A56F-1E7C-4C66-8DEB-519C59F7F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9883-B1C2-48FD-B79B-1E0C484E4470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0D50-6233-4A51-A49B-DD2E02B9F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3271-3437-436A-B5E5-A1E45BB4D32A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0F15-7FDA-47D9-B101-FDCE35D56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E01D-6901-45FF-8E75-103F9B9EE73A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1CEE-AD9E-45E2-B6C7-8634B12B6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543E-753B-4783-B725-407D9532EDB3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8832-C841-4F26-8661-F0C780CB1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8647-B29C-483C-A506-E71BE45AC214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EEB-BDA0-4460-BAC9-6A0A9DE8D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32A2-2314-41CE-9A71-EC989BC1157C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FA0-03AF-4A9B-B581-4FED23E95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2E46-0452-4480-9798-84A9621AD11D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C47-19B2-4F33-A6D3-FA0F95CAB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503E-6EAA-4DCB-AF23-1AD824CB4E45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7F01-7670-4D72-B57E-00D0C6485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F341-ED55-4725-B17A-D5E8E1516225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BE61-F04D-42D8-9652-430B1039E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DEB3-777B-43BE-9D24-C47587962B91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A69-F30B-4B1B-9AA5-F93EC330A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963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98A1C9D1-1B7D-45D8-9642-18C7BAC442DD}" type="datetime1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9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1D1F49-5940-4892-991E-D5290BEF4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0997-23C2-4D7D-A607-3241F65047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80728"/>
            <a:ext cx="8839200" cy="838200"/>
          </a:xfrm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</a:pPr>
            <a:r>
              <a:rPr lang="zh-CN" altLang="en-US" sz="4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圣经阐述：如何解释和应用圣经</a:t>
            </a:r>
            <a:r>
              <a:rPr lang="en-US" altLang="zh-CN" sz="4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- 1</a:t>
            </a:r>
            <a:br>
              <a:rPr lang="en-US" altLang="zh-CN" sz="4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</a:br>
            <a:endParaRPr lang="en-US" altLang="zh-CN" sz="4400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5733256"/>
            <a:ext cx="8001000" cy="914333"/>
          </a:xfrm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PMingLiU" pitchFamily="18" charset="-120"/>
              </a:rPr>
              <a:t>Pastor Iho Tree (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崔</a:t>
            </a:r>
            <a:r>
              <a: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谊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厚牧师</a:t>
            </a:r>
            <a:r>
              <a:rPr lang="en-US" altLang="zh-TW" sz="2800" dirty="0">
                <a:ea typeface="PMingLiU" pitchFamily="18" charset="-120"/>
              </a:rPr>
              <a:t>), PCA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PMingLiU" pitchFamily="18" charset="-120"/>
              </a:rPr>
              <a:t>4-21-2024</a:t>
            </a:r>
          </a:p>
        </p:txBody>
      </p:sp>
    </p:spTree>
    <p:extLst>
      <p:ext uri="{BB962C8B-B14F-4D97-AF65-F5344CB8AC3E}">
        <p14:creationId xmlns:p14="http://schemas.microsoft.com/office/powerpoint/2010/main" val="26773064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276"/>
            <a:ext cx="8686800" cy="533400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Speaker Introduction</a:t>
            </a:r>
            <a:endParaRPr lang="en-US" altLang="zh-TW" sz="3200" dirty="0">
              <a:solidFill>
                <a:schemeClr val="accent1">
                  <a:lumMod val="40000"/>
                  <a:lumOff val="60000"/>
                </a:schemeClr>
              </a:solidFill>
              <a:ea typeface="PMingLiU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9644"/>
            <a:ext cx="8458200" cy="6022852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2400" dirty="0"/>
              <a:t>I was baptized in 1985, served as a deacon in 1986-1988, called into full time pastoral ministry in 1991. </a:t>
            </a:r>
          </a:p>
          <a:p>
            <a:pPr marL="685800">
              <a:lnSpc>
                <a:spcPts val="2600"/>
              </a:lnSpc>
            </a:pPr>
            <a:r>
              <a:rPr lang="en-US" sz="2400" dirty="0"/>
              <a:t>Denver Seminary (1991-94) MA in Biblical Studies.</a:t>
            </a:r>
          </a:p>
          <a:p>
            <a:pPr marL="685800">
              <a:lnSpc>
                <a:spcPts val="2600"/>
              </a:lnSpc>
            </a:pPr>
            <a:r>
              <a:rPr lang="en-US" sz="2400" dirty="0"/>
              <a:t>Covenant Seminary (2006-2010) </a:t>
            </a:r>
          </a:p>
          <a:p>
            <a:pPr marL="1031875">
              <a:lnSpc>
                <a:spcPts val="2600"/>
              </a:lnSpc>
            </a:pPr>
            <a:r>
              <a:rPr lang="en-US" sz="2400" dirty="0"/>
              <a:t>Master in Theology (ThM) in Practical Theology.</a:t>
            </a:r>
          </a:p>
          <a:p>
            <a:pPr marL="1031875">
              <a:lnSpc>
                <a:spcPts val="2600"/>
              </a:lnSpc>
            </a:pPr>
            <a:r>
              <a:rPr lang="en-US" sz="2400" dirty="0"/>
              <a:t>Doctor of Ministry (DMin) studies in Pastoral Ministry. 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Ordained as a pastor in 1996.  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Joined the Presbyterian Church in America (PCA) denomination in 2000. 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Pastored churches in Denver, Phoenix, Washington DC area, and Madison, WI from 1994 – October 2022. 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Currently a “honorably retired” pastor in the PCA denomination. 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Mentoring young pastors, coach church planters, guest preaching at Chinese churches, interim pastor at Peoria CCC. 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My Chinese education ended at 7</a:t>
            </a:r>
            <a:r>
              <a:rPr lang="en-US" sz="2400" baseline="30000" dirty="0"/>
              <a:t>th</a:t>
            </a:r>
            <a:r>
              <a:rPr lang="en-US" sz="2400" dirty="0"/>
              <a:t> grade. Sorry! </a:t>
            </a:r>
          </a:p>
        </p:txBody>
      </p:sp>
    </p:spTree>
    <p:extLst>
      <p:ext uri="{BB962C8B-B14F-4D97-AF65-F5344CB8AC3E}">
        <p14:creationId xmlns:p14="http://schemas.microsoft.com/office/powerpoint/2010/main" val="128423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11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124744"/>
            <a:ext cx="8429684" cy="542423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圣经阐述：如何解释和应用圣经</a:t>
            </a:r>
            <a:r>
              <a:rPr lang="en-US" altLang="zh-CN" sz="3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-1</a:t>
            </a: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ea typeface="PMingLiU" pitchFamily="18" charset="-120"/>
              </a:rPr>
              <a:t>Pastor </a:t>
            </a:r>
            <a:r>
              <a:rPr lang="en-US" altLang="zh-TW" sz="3600" dirty="0" err="1">
                <a:ea typeface="PMingLiU" pitchFamily="18" charset="-120"/>
              </a:rPr>
              <a:t>Iho</a:t>
            </a:r>
            <a:r>
              <a:rPr lang="en-US" altLang="zh-TW" sz="3600" dirty="0">
                <a:ea typeface="PMingLiU" pitchFamily="18" charset="-120"/>
              </a:rPr>
              <a:t> Tree (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崔</a:t>
            </a: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谊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厚牧师</a:t>
            </a:r>
            <a:r>
              <a:rPr lang="en-US" altLang="zh-TW" sz="3600" dirty="0">
                <a:ea typeface="PMingLiU" pitchFamily="18" charset="-12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PMingLiU" pitchFamily="18" charset="-120"/>
                <a:cs typeface="+mn-cs"/>
              </a:rPr>
              <a:t>4-21-2024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54756"/>
            <a:ext cx="7848600" cy="478853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sz="5400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你的话一解开</a:t>
            </a:r>
            <a:r>
              <a:rPr lang="zh-TW" altLang="en-US" sz="5400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，</a:t>
            </a:r>
            <a:endParaRPr lang="en-US" altLang="zh-TW" sz="5400" dirty="0">
              <a:solidFill>
                <a:srgbClr val="FFFF00"/>
              </a:solidFill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就发出亮光，</a:t>
            </a:r>
            <a:endParaRPr lang="en-US" altLang="zh-TW" sz="5400" dirty="0">
              <a:solidFill>
                <a:srgbClr val="FFFF00"/>
              </a:solidFill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使愚人有悟性。</a:t>
            </a:r>
            <a:endParaRPr lang="en-US" altLang="zh-TW" sz="5400" dirty="0">
              <a:solidFill>
                <a:srgbClr val="FFFF00"/>
              </a:solidFill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4400" dirty="0"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4400" dirty="0">
                <a:latin typeface="+mj-lt"/>
                <a:ea typeface="TSC UKai M TT" pitchFamily="49" charset="-122"/>
              </a:rPr>
              <a:t>诗篇 </a:t>
            </a:r>
            <a:r>
              <a:rPr lang="en-US" altLang="zh-TW" sz="4400" dirty="0">
                <a:latin typeface="+mj-lt"/>
                <a:ea typeface="TSC UKai M TT" pitchFamily="49" charset="-122"/>
              </a:rPr>
              <a:t>119:130</a:t>
            </a:r>
            <a:endParaRPr lang="en-US" altLang="zh-TW" sz="3600" dirty="0">
              <a:latin typeface="+mj-lt"/>
              <a:ea typeface="TSC UKai M TT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41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13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608" y="1160748"/>
            <a:ext cx="8496783" cy="5436604"/>
          </a:xfrm>
        </p:spPr>
        <p:txBody>
          <a:bodyPr lIns="92075" tIns="46038" rIns="92075" bIns="46038"/>
          <a:lstStyle/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装备基督徒使他们能掌握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圣经解释的</a:t>
            </a:r>
            <a:r>
              <a:rPr lang="zh-CN" altLang="en-US" sz="28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基本原则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，使他们可以把神的话语</a:t>
            </a:r>
            <a:r>
              <a:rPr lang="zh-CN" altLang="en-US" sz="28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正确地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应用到生活中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. 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装备基督徒使他们能够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分辨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教师或传道人是否在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正确的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解释圣经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.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当圣经被错误的分</a:t>
            </a:r>
            <a:r>
              <a:rPr lang="zh-CN" altLang="en-US" sz="2800" dirty="0">
                <a:ea typeface="DFKai-SB" panose="03000509000000000000" pitchFamily="65" charset="-120"/>
              </a:rPr>
              <a:t>解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时，他们能够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分辨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出来。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培养辨别能力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).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buFont typeface="Arial" pitchFamily="34" charset="0"/>
              <a:buChar char="•"/>
            </a:pP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7338" lvl="1" eaLnBrk="1" hangingPunct="1">
              <a:buFont typeface="Arial" pitchFamily="34" charset="0"/>
              <a:buChar char="•"/>
            </a:pPr>
            <a:r>
              <a:rPr lang="en-US" altLang="zh-TW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因为时候快要到了，人必容不下纯正的道理，反而耳朵发痒，随着自己的私欲，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增添许多教师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，而且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转离不听真理，反倒趋向无稽之谈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TW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TW" altLang="en-US" dirty="0">
                <a:latin typeface="+mj-lt"/>
                <a:ea typeface="DFKai-SB" panose="03000509000000000000" pitchFamily="65" charset="-120"/>
              </a:rPr>
              <a:t>提后</a:t>
            </a:r>
            <a:r>
              <a:rPr lang="en-US" altLang="zh-TW" dirty="0">
                <a:latin typeface="+mj-lt"/>
                <a:ea typeface="DFKai-SB" panose="03000509000000000000" pitchFamily="65" charset="-120"/>
              </a:rPr>
              <a:t> 4:3-4)  [</a:t>
            </a:r>
            <a:r>
              <a:rPr lang="zh-TW" altLang="en-US" dirty="0">
                <a:latin typeface="+mj-lt"/>
                <a:ea typeface="DFKai-SB" panose="03000509000000000000" pitchFamily="65" charset="-120"/>
              </a:rPr>
              <a:t>例如</a:t>
            </a:r>
            <a:r>
              <a:rPr lang="en-US" altLang="zh-TW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达芬奇密码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圣经密码</a:t>
            </a:r>
            <a:r>
              <a:rPr lang="en-US" altLang="zh-TW" dirty="0">
                <a:latin typeface="+mj-lt"/>
                <a:ea typeface="DFKai-SB" panose="03000509000000000000" pitchFamily="65" charset="-120"/>
              </a:rPr>
              <a:t>.)]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260648"/>
            <a:ext cx="8640763" cy="5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latin typeface="+mj-lt"/>
                <a:ea typeface="DFKai-SB" panose="03000509000000000000" pitchFamily="65" charset="-120"/>
              </a:rPr>
              <a:t>学习本课程的目的</a:t>
            </a:r>
            <a:r>
              <a:rPr lang="en-US" altLang="zh-CN" sz="3600" dirty="0">
                <a:latin typeface="+mj-lt"/>
                <a:ea typeface="DFKai-SB" panose="03000509000000000000" pitchFamily="65" charset="-120"/>
              </a:rPr>
              <a:t>-1</a:t>
            </a:r>
            <a:endParaRPr lang="en-US" sz="3600" dirty="0"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3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14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309" y="908720"/>
            <a:ext cx="8785100" cy="5769260"/>
          </a:xfrm>
        </p:spPr>
        <p:txBody>
          <a:bodyPr lIns="92075" tIns="46038" rIns="92075" bIns="46038"/>
          <a:lstStyle/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帮助基督徒成为一个受过装备的听众，使他们能够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更好地</a:t>
            </a:r>
            <a:r>
              <a:rPr lang="zh-CN" altLang="en-US" sz="28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领会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所教的或所传</a:t>
            </a:r>
            <a:r>
              <a:rPr lang="zh-CN" altLang="en-US" sz="2800" dirty="0">
                <a:ea typeface="DFKai-SB" panose="03000509000000000000" pitchFamily="65" charset="-120"/>
              </a:rPr>
              <a:t>讲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的经文。 （使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讲道者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和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听道者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之间的沟通更有果效。）</a:t>
            </a:r>
            <a:endParaRPr lang="en-US" altLang="zh-CN" sz="2800" dirty="0">
              <a:latin typeface="+mj-lt"/>
              <a:ea typeface="DFKai-SB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帮助基督徒更好地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捍卫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圣经的话语。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  </a:t>
            </a: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571500" indent="-285750" algn="l" eaLnBrk="1" hangingPunct="1">
              <a:lnSpc>
                <a:spcPts val="4000"/>
              </a:lnSpc>
              <a:buFont typeface="Arial" pitchFamily="34" charset="0"/>
              <a:buChar char="•"/>
            </a:pP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如果你的右眼使你犯罪，就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把它挖出来丢掉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；宁可失去身体的一部分，胜过全身被丢进地狱里。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30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如果你的右手使你犯罪，就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把它砍下来丢掉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；宁可失去身体的一部分，胜过全身进到地狱里去。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TW" altLang="en-US" sz="28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TW" altLang="en-US" dirty="0">
                <a:latin typeface="+mj-lt"/>
                <a:ea typeface="DFKai-SB" panose="03000509000000000000" pitchFamily="65" charset="-120"/>
              </a:rPr>
              <a:t>太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 5:29-30)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你如何捍卫这个教导？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F7D04C6-7F27-4EEB-ACAA-3730CF24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6" y="152400"/>
            <a:ext cx="8640763" cy="5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latin typeface="+mj-lt"/>
                <a:ea typeface="DFKai-SB" panose="03000509000000000000" pitchFamily="65" charset="-120"/>
              </a:rPr>
              <a:t>学习本课程的目的</a:t>
            </a:r>
            <a:r>
              <a:rPr lang="en-US" altLang="zh-CN" sz="3600" dirty="0">
                <a:latin typeface="+mj-lt"/>
                <a:ea typeface="DFKai-SB" panose="03000509000000000000" pitchFamily="65" charset="-12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5914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614" y="995582"/>
            <a:ext cx="8785100" cy="5472608"/>
          </a:xfrm>
        </p:spPr>
        <p:txBody>
          <a:bodyPr lIns="92075" tIns="46038" rIns="92075" bIns="46038"/>
          <a:lstStyle/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装备有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讲道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或</a:t>
            </a:r>
            <a:r>
              <a:rPr lang="zh-CN" altLang="en-US" sz="2600" dirty="0">
                <a:solidFill>
                  <a:srgbClr val="FFFF00"/>
                </a:solidFill>
                <a:ea typeface="DFKai-SB" panose="03000509000000000000" pitchFamily="65" charset="-120"/>
              </a:rPr>
              <a:t>教导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恩赐的基督徒，使他们能</a:t>
            </a:r>
            <a:r>
              <a:rPr lang="zh-CN" altLang="en-US" sz="26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更好的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解释神的话语</a:t>
            </a:r>
            <a:r>
              <a:rPr lang="en-US" altLang="zh-CN" sz="2600" dirty="0">
                <a:latin typeface="+mj-lt"/>
                <a:ea typeface="DFKai-SB" panose="03000509000000000000" pitchFamily="65" charset="-120"/>
              </a:rPr>
              <a:t>. (</a:t>
            </a:r>
            <a:r>
              <a:rPr lang="zh-TW" altLang="en-US" sz="2600" dirty="0">
                <a:latin typeface="+mj-lt"/>
                <a:ea typeface="DFKai-SB" panose="03000509000000000000" pitchFamily="65" charset="-120"/>
              </a:rPr>
              <a:t>每个人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都有改进的余地</a:t>
            </a:r>
            <a:r>
              <a:rPr lang="en-US" altLang="zh-CN" sz="2600" dirty="0">
                <a:latin typeface="+mj-lt"/>
                <a:ea typeface="DFKai-SB" panose="03000509000000000000" pitchFamily="65" charset="-120"/>
              </a:rPr>
              <a:t>) 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endParaRPr lang="en-US" altLang="zh-TW" sz="26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你应当</a:t>
            </a:r>
            <a:r>
              <a:rPr lang="zh-CN" altLang="en-US" sz="26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竭力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在　神面前作一个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蒙称许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、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无愧的工人，</a:t>
            </a:r>
            <a:r>
              <a:rPr lang="zh-CN" altLang="en-US" sz="26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正确地讲解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真理的道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CN" sz="26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TW" altLang="en-US" sz="2600" dirty="0">
                <a:latin typeface="+mj-lt"/>
                <a:ea typeface="DFKai-SB" panose="03000509000000000000" pitchFamily="65" charset="-120"/>
              </a:rPr>
              <a:t>提后 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2:15)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我的弟兄们，你们不应该有太多人作教师，因为知道</a:t>
            </a:r>
            <a:r>
              <a:rPr lang="zh-CN" altLang="en-US" sz="26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我们作教师的将受更严厉的审判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” (</a:t>
            </a:r>
            <a:r>
              <a:rPr lang="zh-TW" altLang="en-US" sz="2600" dirty="0">
                <a:latin typeface="+mj-lt"/>
                <a:ea typeface="DFKai-SB" panose="03000509000000000000" pitchFamily="65" charset="-120"/>
              </a:rPr>
              <a:t>雅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 3:1)</a:t>
            </a:r>
          </a:p>
          <a:p>
            <a:pPr marL="571500" lvl="1" eaLnBrk="1" hangingPunct="1">
              <a:buFont typeface="Arial" pitchFamily="34" charset="0"/>
              <a:buChar char="•"/>
            </a:pP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耶稣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命令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我们教圣经 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我吩咐你们的一切，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都要教导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他们</a:t>
            </a:r>
            <a:r>
              <a:rPr lang="zh-CN" altLang="en-US" sz="2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遵守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” (</a:t>
            </a:r>
            <a:r>
              <a:rPr lang="zh-TW" altLang="en-US" sz="2600" dirty="0">
                <a:latin typeface="+mj-lt"/>
                <a:ea typeface="DFKai-SB" panose="03000509000000000000" pitchFamily="65" charset="-120"/>
              </a:rPr>
              <a:t>太 </a:t>
            </a:r>
            <a:r>
              <a:rPr lang="en-US" altLang="zh-TW" sz="2600" dirty="0">
                <a:latin typeface="+mj-lt"/>
                <a:ea typeface="DFKai-SB" panose="03000509000000000000" pitchFamily="65" charset="-120"/>
              </a:rPr>
              <a:t>28:20). </a:t>
            </a:r>
          </a:p>
          <a:p>
            <a:pPr marL="571500" lvl="1" eaLnBrk="1" hangingPunct="1">
              <a:buFont typeface="Arial" pitchFamily="34" charset="0"/>
              <a:buChar char="•"/>
            </a:pPr>
            <a:r>
              <a:rPr lang="zh-TW" altLang="en-US" sz="2600" dirty="0">
                <a:latin typeface="+mj-lt"/>
                <a:ea typeface="DFKai-SB" panose="03000509000000000000" pitchFamily="65" charset="-120"/>
              </a:rPr>
              <a:t>因此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我们</a:t>
            </a:r>
            <a:r>
              <a:rPr lang="zh-CN" altLang="en-US" sz="2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没有不教导的选择 </a:t>
            </a:r>
            <a:r>
              <a:rPr lang="en-US" altLang="zh-CN" sz="2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(</a:t>
            </a:r>
            <a:r>
              <a:rPr lang="zh-CN" altLang="en-US" sz="2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身为父母，丈夫</a:t>
            </a:r>
            <a:r>
              <a:rPr lang="en-US" altLang="zh-CN" sz="2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)</a:t>
            </a:r>
            <a:r>
              <a:rPr lang="en-US" altLang="zh-CN" sz="2600" dirty="0">
                <a:latin typeface="+mj-lt"/>
                <a:ea typeface="DFKai-SB" panose="03000509000000000000" pitchFamily="65" charset="-120"/>
              </a:rPr>
              <a:t>.</a:t>
            </a:r>
            <a:endParaRPr lang="en-US" altLang="zh-TW" sz="2600" dirty="0">
              <a:latin typeface="+mj-lt"/>
              <a:ea typeface="DFKai-SB" panose="03000509000000000000" pitchFamily="65" charset="-120"/>
            </a:endParaRPr>
          </a:p>
          <a:p>
            <a:pPr marL="571500" lvl="1" eaLnBrk="1" hangingPunct="1">
              <a:buFont typeface="Arial" pitchFamily="34" charset="0"/>
              <a:buChar char="•"/>
            </a:pP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作为圣经</a:t>
            </a:r>
            <a:r>
              <a:rPr lang="zh-CN" altLang="en-US" sz="2600" dirty="0">
                <a:ea typeface="DFKai-SB" panose="03000509000000000000" pitchFamily="65" charset="-120"/>
              </a:rPr>
              <a:t>教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师，</a:t>
            </a:r>
            <a:r>
              <a:rPr lang="zh-CN" altLang="en-US" sz="2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我们要对我们的所教导的负责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，作为教会，</a:t>
            </a:r>
            <a:r>
              <a:rPr lang="zh-CN" altLang="en-US" sz="2600" dirty="0">
                <a:solidFill>
                  <a:srgbClr val="FFC000"/>
                </a:solidFill>
                <a:ea typeface="DFKai-SB" panose="03000509000000000000" pitchFamily="65" charset="-120"/>
              </a:rPr>
              <a:t>教会</a:t>
            </a:r>
            <a:r>
              <a:rPr lang="zh-CN" altLang="en-US" sz="26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也要对我们所教导的负责</a:t>
            </a:r>
            <a:r>
              <a:rPr lang="zh-CN" altLang="en-US" sz="2600" dirty="0"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6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B99754-3CFB-4865-A3A3-3403D621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9" y="186471"/>
            <a:ext cx="8640763" cy="5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latin typeface="+mj-lt"/>
                <a:ea typeface="DFKai-SB" panose="03000509000000000000" pitchFamily="65" charset="-120"/>
              </a:rPr>
              <a:t>学习这个课程的目的</a:t>
            </a:r>
            <a:r>
              <a:rPr lang="en-US" altLang="zh-CN" sz="3600" dirty="0">
                <a:latin typeface="+mj-lt"/>
                <a:ea typeface="DFKai-SB" panose="03000509000000000000" pitchFamily="65" charset="-120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4655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16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9" y="814892"/>
            <a:ext cx="9107396" cy="5926475"/>
          </a:xfrm>
        </p:spPr>
        <p:txBody>
          <a:bodyPr lIns="92075" tIns="46038" rIns="92075" bIns="46038"/>
          <a:lstStyle/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我们既然被呼召教导圣经， 我们就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必须教导圣经， 别无选择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。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我们也要对我们所教导的内容负责（无论是作为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个人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还是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教会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）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.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ts val="36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上帝也告诉我们要尊重那些教导我们的人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. 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那些善于治理教会的长老，尤其是那些在讲道和教导上劳苦的长老，你们应当看他们是配受加倍的敬重和供奉的。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” (</a:t>
            </a:r>
            <a:r>
              <a:rPr lang="zh-TW" altLang="en-US" sz="2800" dirty="0">
                <a:latin typeface="+mj-lt"/>
                <a:ea typeface="DFKai-SB" panose="03000509000000000000" pitchFamily="65" charset="-120"/>
              </a:rPr>
              <a:t>提前 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5:17) </a:t>
            </a: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因此，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我们唯一的选择就是</a:t>
            </a:r>
            <a:r>
              <a:rPr lang="zh-CN" altLang="en-US" sz="28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学习成为更好的教导圣经的教师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。</a:t>
            </a: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我们不可能成为一个完美教导圣经的教师，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但我们永远可以成为</a:t>
            </a:r>
            <a:r>
              <a:rPr lang="zh-CN" altLang="en-US" sz="28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更好的教导圣经的教师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！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618" y="151821"/>
            <a:ext cx="86407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600" dirty="0">
                <a:latin typeface="+mj-lt"/>
                <a:ea typeface="DFKai-SB" panose="03000509000000000000" pitchFamily="65" charset="-120"/>
              </a:rPr>
              <a:t>学习这个课程的目的</a:t>
            </a:r>
            <a:r>
              <a:rPr lang="en-US" altLang="zh-CN" sz="3600" dirty="0">
                <a:latin typeface="+mj-lt"/>
                <a:ea typeface="DFKai-SB" panose="03000509000000000000" pitchFamily="65" charset="-120"/>
              </a:rPr>
              <a:t>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17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689" y="1311804"/>
            <a:ext cx="8496622" cy="5165196"/>
          </a:xfrm>
        </p:spPr>
        <p:txBody>
          <a:bodyPr lIns="92075" tIns="46038" rIns="92075" bIns="46038"/>
          <a:lstStyle/>
          <a:p>
            <a:pPr marL="571500" indent="-571500" algn="l" eaLnBrk="1" hangingPunct="1"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圣经阐述 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(exposition)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的内容分为</a:t>
            </a:r>
            <a:r>
              <a:rPr lang="en-US" altLang="zh-CN" sz="2800" dirty="0">
                <a:latin typeface="+mj-lt"/>
                <a:ea typeface="DFKai-SB" panose="03000509000000000000" pitchFamily="65" charset="-120"/>
              </a:rPr>
              <a:t>3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部分</a:t>
            </a:r>
            <a:r>
              <a:rPr lang="en-US" altLang="zh-TW" sz="28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：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857250" indent="-400050" algn="l" eaLnBrk="1" hangingPunct="1">
              <a:lnSpc>
                <a:spcPts val="4200"/>
              </a:lnSpc>
              <a:buFont typeface="+mj-lt"/>
              <a:buAutoNum type="arabicPeriod"/>
            </a:pPr>
            <a:r>
              <a:rPr lang="en-US" altLang="zh-TW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Interpretation 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圣经的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解释</a:t>
            </a:r>
            <a:endParaRPr lang="en-US" altLang="zh-TW" sz="28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57250" indent="-400050" algn="l" eaLnBrk="1" hangingPunct="1">
              <a:lnSpc>
                <a:spcPts val="4200"/>
              </a:lnSpc>
              <a:buFont typeface="+mj-lt"/>
              <a:buAutoNum type="arabicPeriod"/>
            </a:pPr>
            <a:r>
              <a:rPr lang="en-US" altLang="zh-TW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Illustration     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圣经的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例证</a:t>
            </a:r>
            <a:endParaRPr lang="en-US" altLang="zh-TW" sz="28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57250" indent="-400050" algn="l" eaLnBrk="1" hangingPunct="1">
              <a:lnSpc>
                <a:spcPts val="4200"/>
              </a:lnSpc>
              <a:buFont typeface="+mj-lt"/>
              <a:buAutoNum type="arabicPeriod"/>
            </a:pPr>
            <a:r>
              <a:rPr lang="en-US" altLang="zh-TW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Application     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圣经的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应用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这个系列课程我们将重点关注圣经的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解释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和</a:t>
            </a: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应用</a:t>
            </a: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152400"/>
            <a:ext cx="8677306" cy="5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圣经阐述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(Exposition) 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的部分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86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744C-07A0-CA5F-B4C4-4C02F3D9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31CEE-AD9E-45E2-B6C7-8634B12B69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A52D2-0921-9F4D-E5CF-74BE264D13D6}"/>
              </a:ext>
            </a:extLst>
          </p:cNvPr>
          <p:cNvSpPr txBox="1"/>
          <p:nvPr/>
        </p:nvSpPr>
        <p:spPr>
          <a:xfrm>
            <a:off x="2286000" y="310775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讲员简介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9262"/>
            <a:ext cx="8686800" cy="533400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Speaker Introduction</a:t>
            </a:r>
            <a:endParaRPr lang="en-US" altLang="zh-TW" sz="3200" dirty="0">
              <a:solidFill>
                <a:schemeClr val="accent1">
                  <a:lumMod val="40000"/>
                  <a:lumOff val="60000"/>
                </a:schemeClr>
              </a:solidFill>
              <a:ea typeface="PMingLiU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92796"/>
            <a:ext cx="8229600" cy="40622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 was born in Taiwan in 1957.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 immigrated to the US in 1969 with my parents (when I was in 8</a:t>
            </a:r>
            <a:r>
              <a:rPr lang="en-US" sz="2400" baseline="30000" dirty="0"/>
              <a:t>th</a:t>
            </a:r>
            <a:r>
              <a:rPr lang="en-US" sz="2400" dirty="0"/>
              <a:t> grade).  Settled in Virginia outside of Washington DC.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 eventually got a BS (Virginia Tech 1979) and  MS in (Iowa State Univ. 1981) Aerospace Engineering , and PhD in Mechanical Engr (Virginia Tech 1986).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Worked in the US Defense Industry from 1986-1991.</a:t>
            </a:r>
          </a:p>
        </p:txBody>
      </p:sp>
    </p:spTree>
    <p:extLst>
      <p:ext uri="{BB962C8B-B14F-4D97-AF65-F5344CB8AC3E}">
        <p14:creationId xmlns:p14="http://schemas.microsoft.com/office/powerpoint/2010/main" val="94639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8412"/>
            <a:ext cx="8686800" cy="892316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000" dirty="0">
                <a:solidFill>
                  <a:schemeClr val="bg2"/>
                </a:solidFill>
                <a:ea typeface="PMingLiU" pitchFamily="18" charset="-120"/>
              </a:rPr>
              <a:t>Wind Tunnel Measurement in a Junction Vortex</a:t>
            </a:r>
            <a:br>
              <a:rPr lang="en-US" altLang="zh-TW" sz="3000" dirty="0">
                <a:solidFill>
                  <a:schemeClr val="bg2"/>
                </a:solidFill>
                <a:ea typeface="PMingLiU" pitchFamily="18" charset="-120"/>
              </a:rPr>
            </a:br>
            <a:r>
              <a:rPr lang="en-US" altLang="zh-TW" sz="3000" dirty="0">
                <a:solidFill>
                  <a:schemeClr val="bg2"/>
                </a:solidFill>
                <a:ea typeface="PMingLiU" pitchFamily="18" charset="-120"/>
              </a:rPr>
              <a:t>using a Laser Doppler Velocimeter</a:t>
            </a:r>
          </a:p>
        </p:txBody>
      </p:sp>
      <p:pic>
        <p:nvPicPr>
          <p:cNvPr id="1032" name="Picture 8" descr="figure">
            <a:extLst>
              <a:ext uri="{FF2B5EF4-FFF2-40B4-BE49-F238E27FC236}">
                <a16:creationId xmlns:a16="http://schemas.microsoft.com/office/drawing/2014/main" id="{CEB0C75F-E268-4A31-AF70-31851C5A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43" y="1124744"/>
            <a:ext cx="4391671" cy="31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gure">
            <a:extLst>
              <a:ext uri="{FF2B5EF4-FFF2-40B4-BE49-F238E27FC236}">
                <a16:creationId xmlns:a16="http://schemas.microsoft.com/office/drawing/2014/main" id="{5BBE2B8B-2C37-4FF1-A0B4-97A16414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335" y="3874570"/>
            <a:ext cx="5317628" cy="28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75F653-DAB7-4CF7-EE9A-5E2669257508}"/>
              </a:ext>
            </a:extLst>
          </p:cNvPr>
          <p:cNvSpPr txBox="1"/>
          <p:nvPr/>
        </p:nvSpPr>
        <p:spPr>
          <a:xfrm>
            <a:off x="5345570" y="1702768"/>
            <a:ext cx="3086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imes New Roman"/>
                <a:ea typeface="PMingLiU" pitchFamily="18" charset="-120"/>
                <a:cs typeface="Arial" charset="0"/>
              </a:rPr>
              <a:t>Iho Tree’s PhD Research Project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183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Junction Vortex (Computational Results)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C8E63-07EE-4717-9959-401FB6F7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4" y="947921"/>
            <a:ext cx="8440351" cy="53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09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8412"/>
            <a:ext cx="8686800" cy="533400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200" dirty="0">
                <a:solidFill>
                  <a:schemeClr val="bg2"/>
                </a:solidFill>
                <a:ea typeface="PMingLiU" pitchFamily="18" charset="-120"/>
              </a:rPr>
              <a:t>Result of Research Changed Submarine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830DE-8106-4C94-9FD2-44683FC275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46" y="764704"/>
            <a:ext cx="3866525" cy="4833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E0AC6-91EE-43DD-BB5F-1D4A6ED698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525" y="3942766"/>
            <a:ext cx="4715453" cy="282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73F69-2A3A-467C-BD3E-97AAE4A232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525" y="764704"/>
            <a:ext cx="2215941" cy="31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97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9629"/>
            <a:ext cx="8686800" cy="864332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Worked on Technology Transfer in President Reagan’s Star War’s Program in the Mid-1980s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FD69E-D3E1-4CD9-8B0E-5049A101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1003917"/>
            <a:ext cx="7668852" cy="57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82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9629"/>
            <a:ext cx="8686800" cy="864332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Worked on Technology Transfer in President Reagan’s Star War’s Program in the Mid-1980s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E1208-18A2-4656-AB97-A82B2A5B8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9" y="1217630"/>
            <a:ext cx="4243329" cy="2376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87550-67B8-4DE4-8417-D7B7CACE83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63" y="1215183"/>
            <a:ext cx="4437235" cy="3073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0308A-0BD0-4651-881A-429580860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4" y="3717032"/>
            <a:ext cx="4104456" cy="2929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2102ED-8ABC-48E3-88DC-893837A71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681" y="4424338"/>
            <a:ext cx="4443566" cy="22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73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07C6E-5FBD-4DFD-B098-2925523A5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64332"/>
          </a:xfrm>
        </p:spPr>
        <p:txBody>
          <a:bodyPr lIns="90487" tIns="44450" rIns="90487" bIns="44450"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Worked on Infrared Stealth Technology at </a:t>
            </a:r>
            <a:br>
              <a:rPr lang="en-US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</a:br>
            <a:r>
              <a:rPr lang="en-US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itchFamily="18" charset="-120"/>
              </a:rPr>
              <a:t>Lockheed Martin in the late 1980s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CE330-206F-4779-BE16-B6F17BB41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89575"/>
            <a:ext cx="4942332" cy="3708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89D15-B5B3-4457-8583-CFE331278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753036"/>
            <a:ext cx="5715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657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18581</TotalTime>
  <Words>973</Words>
  <Application>Microsoft Office PowerPoint</Application>
  <PresentationFormat>On-screen Show (4:3)</PresentationFormat>
  <Paragraphs>104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Bookman</vt:lpstr>
      <vt:lpstr>DFKai-SB</vt:lpstr>
      <vt:lpstr>PMingLiU</vt:lpstr>
      <vt:lpstr>Arial</vt:lpstr>
      <vt:lpstr>Times New Roman</vt:lpstr>
      <vt:lpstr>Wingdings</vt:lpstr>
      <vt:lpstr>Orbit</vt:lpstr>
      <vt:lpstr>圣经阐述：如何解释和应用圣经- 1 </vt:lpstr>
      <vt:lpstr>PowerPoint Presentation</vt:lpstr>
      <vt:lpstr>Speaker Introduction</vt:lpstr>
      <vt:lpstr>Wind Tunnel Measurement in a Junction Vortex using a Laser Doppler Velocimeter</vt:lpstr>
      <vt:lpstr>Junction Vortex (Computational Results)</vt:lpstr>
      <vt:lpstr>Result of Research Changed Submarine Design</vt:lpstr>
      <vt:lpstr>Worked on Technology Transfer in President Reagan’s Star War’s Program in the Mid-1980s</vt:lpstr>
      <vt:lpstr>Worked on Technology Transfer in President Reagan’s Star War’s Program in the Mid-1980s</vt:lpstr>
      <vt:lpstr>Worked on Infrared Stealth Technology at  Lockheed Martin in the late 1980s</vt:lpstr>
      <vt:lpstr>Speaker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Exposition - 1</dc:title>
  <dc:creator>dell</dc:creator>
  <cp:lastModifiedBy>Iho Tree</cp:lastModifiedBy>
  <cp:revision>1126</cp:revision>
  <dcterms:created xsi:type="dcterms:W3CDTF">1998-11-23T20:04:09Z</dcterms:created>
  <dcterms:modified xsi:type="dcterms:W3CDTF">2024-04-17T02:28:28Z</dcterms:modified>
</cp:coreProperties>
</file>